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0" r:id="rId4"/>
    <p:sldId id="257" r:id="rId5"/>
    <p:sldId id="264" r:id="rId6"/>
    <p:sldId id="258" r:id="rId7"/>
    <p:sldId id="260" r:id="rId8"/>
    <p:sldId id="259" r:id="rId9"/>
    <p:sldId id="263" r:id="rId10"/>
    <p:sldId id="262" r:id="rId11"/>
    <p:sldId id="265" r:id="rId12"/>
    <p:sldId id="266" r:id="rId13"/>
    <p:sldId id="272" r:id="rId14"/>
    <p:sldId id="261" r:id="rId15"/>
    <p:sldId id="269" r:id="rId16"/>
    <p:sldId id="275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5472DD-F4FE-4DA4-9889-FDF97965D0C4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54C1D0D-A4DD-455E-B10A-3A1E9975E2B1}">
      <dgm:prSet phldrT="[Text]"/>
      <dgm:spPr/>
      <dgm:t>
        <a:bodyPr/>
        <a:lstStyle/>
        <a:p>
          <a:r>
            <a:rPr lang="en-US" dirty="0" smtClean="0"/>
            <a:t>Business</a:t>
          </a:r>
          <a:endParaRPr lang="en-US" dirty="0"/>
        </a:p>
      </dgm:t>
    </dgm:pt>
    <dgm:pt modelId="{56BDBBDC-A39C-4FA5-B72C-2F30068F8A01}" type="parTrans" cxnId="{1B7C291E-BCBA-4C64-A323-3CF580601CF2}">
      <dgm:prSet/>
      <dgm:spPr/>
      <dgm:t>
        <a:bodyPr/>
        <a:lstStyle/>
        <a:p>
          <a:endParaRPr lang="en-US"/>
        </a:p>
      </dgm:t>
    </dgm:pt>
    <dgm:pt modelId="{D0C450B8-7814-4C9D-AD1C-01936BF9494C}" type="sibTrans" cxnId="{1B7C291E-BCBA-4C64-A323-3CF580601CF2}">
      <dgm:prSet/>
      <dgm:spPr/>
      <dgm:t>
        <a:bodyPr/>
        <a:lstStyle/>
        <a:p>
          <a:endParaRPr lang="en-US"/>
        </a:p>
      </dgm:t>
    </dgm:pt>
    <dgm:pt modelId="{76179464-7471-4153-94B3-791C2E12D835}">
      <dgm:prSet phldrT="[Text]"/>
      <dgm:spPr/>
      <dgm:t>
        <a:bodyPr/>
        <a:lstStyle/>
        <a:p>
          <a:r>
            <a:rPr lang="en-US" dirty="0" smtClean="0"/>
            <a:t>Economic Wealth</a:t>
          </a:r>
          <a:endParaRPr lang="en-US" dirty="0"/>
        </a:p>
      </dgm:t>
    </dgm:pt>
    <dgm:pt modelId="{E481F9CD-9850-4F64-93FC-471AE9EC690B}" type="parTrans" cxnId="{DAE43E74-5A57-47C4-9AD6-AE988FA4E5FB}">
      <dgm:prSet/>
      <dgm:spPr/>
      <dgm:t>
        <a:bodyPr/>
        <a:lstStyle/>
        <a:p>
          <a:endParaRPr lang="en-US"/>
        </a:p>
      </dgm:t>
    </dgm:pt>
    <dgm:pt modelId="{74EC2CAC-9364-4ADE-AA92-B55C20E08A94}" type="sibTrans" cxnId="{DAE43E74-5A57-47C4-9AD6-AE988FA4E5FB}">
      <dgm:prSet/>
      <dgm:spPr/>
      <dgm:t>
        <a:bodyPr/>
        <a:lstStyle/>
        <a:p>
          <a:endParaRPr lang="en-US"/>
        </a:p>
      </dgm:t>
    </dgm:pt>
    <dgm:pt modelId="{4050D8AC-0913-4029-87E6-2C4A456782BF}">
      <dgm:prSet phldrT="[Text]"/>
      <dgm:spPr/>
      <dgm:t>
        <a:bodyPr/>
        <a:lstStyle/>
        <a:p>
          <a:r>
            <a:rPr lang="en-US" dirty="0" smtClean="0"/>
            <a:t>Education</a:t>
          </a:r>
          <a:endParaRPr lang="en-US" dirty="0"/>
        </a:p>
      </dgm:t>
    </dgm:pt>
    <dgm:pt modelId="{1CB2028B-D8BD-4857-AC57-99D3554E393D}" type="parTrans" cxnId="{C6103D19-045C-4A35-B568-D1F0D073CBD4}">
      <dgm:prSet/>
      <dgm:spPr/>
      <dgm:t>
        <a:bodyPr/>
        <a:lstStyle/>
        <a:p>
          <a:endParaRPr lang="en-US"/>
        </a:p>
      </dgm:t>
    </dgm:pt>
    <dgm:pt modelId="{A3785A61-86C4-425A-8509-C8C2D1E0B6BE}" type="sibTrans" cxnId="{C6103D19-045C-4A35-B568-D1F0D073CBD4}">
      <dgm:prSet/>
      <dgm:spPr/>
      <dgm:t>
        <a:bodyPr/>
        <a:lstStyle/>
        <a:p>
          <a:endParaRPr lang="en-US"/>
        </a:p>
      </dgm:t>
    </dgm:pt>
    <dgm:pt modelId="{ABC1B792-FA71-49D4-AAAB-999C32A92603}">
      <dgm:prSet phldrT="[Text]"/>
      <dgm:spPr/>
      <dgm:t>
        <a:bodyPr/>
        <a:lstStyle/>
        <a:p>
          <a:r>
            <a:rPr lang="en-US" dirty="0" smtClean="0"/>
            <a:t>Environment</a:t>
          </a:r>
          <a:endParaRPr lang="en-US" dirty="0"/>
        </a:p>
      </dgm:t>
    </dgm:pt>
    <dgm:pt modelId="{754572DE-766F-46D8-AA1C-18F053564BDF}" type="parTrans" cxnId="{ACF7F62F-79CF-43A4-AD8E-DB9FB5970DA7}">
      <dgm:prSet/>
      <dgm:spPr/>
      <dgm:t>
        <a:bodyPr/>
        <a:lstStyle/>
        <a:p>
          <a:endParaRPr lang="en-US"/>
        </a:p>
      </dgm:t>
    </dgm:pt>
    <dgm:pt modelId="{83A637D0-7D1B-41A6-83CC-F378827CC464}" type="sibTrans" cxnId="{ACF7F62F-79CF-43A4-AD8E-DB9FB5970DA7}">
      <dgm:prSet/>
      <dgm:spPr/>
      <dgm:t>
        <a:bodyPr/>
        <a:lstStyle/>
        <a:p>
          <a:endParaRPr lang="en-US"/>
        </a:p>
      </dgm:t>
    </dgm:pt>
    <dgm:pt modelId="{47A9353A-E836-4C93-AC5E-47142B1BDB2C}">
      <dgm:prSet phldrT="[Text]"/>
      <dgm:spPr/>
      <dgm:t>
        <a:bodyPr/>
        <a:lstStyle/>
        <a:p>
          <a:r>
            <a:rPr lang="en-US" dirty="0" smtClean="0"/>
            <a:t>Culture</a:t>
          </a:r>
          <a:endParaRPr lang="en-US" dirty="0"/>
        </a:p>
      </dgm:t>
    </dgm:pt>
    <dgm:pt modelId="{E1A00FD7-260F-49A9-8B2F-D16D1D125E7B}" type="parTrans" cxnId="{365874B0-6895-49D2-9355-43B4D6254E4C}">
      <dgm:prSet/>
      <dgm:spPr/>
      <dgm:t>
        <a:bodyPr/>
        <a:lstStyle/>
        <a:p>
          <a:endParaRPr lang="en-US"/>
        </a:p>
      </dgm:t>
    </dgm:pt>
    <dgm:pt modelId="{E6026B95-F394-4873-AC72-6F554A5BC9BE}" type="sibTrans" cxnId="{365874B0-6895-49D2-9355-43B4D6254E4C}">
      <dgm:prSet/>
      <dgm:spPr/>
      <dgm:t>
        <a:bodyPr/>
        <a:lstStyle/>
        <a:p>
          <a:endParaRPr lang="en-US"/>
        </a:p>
      </dgm:t>
    </dgm:pt>
    <dgm:pt modelId="{434C21AE-D809-42A2-885B-8FCD37666112}" type="pres">
      <dgm:prSet presAssocID="{A05472DD-F4FE-4DA4-9889-FDF97965D0C4}" presName="composite" presStyleCnt="0">
        <dgm:presLayoutVars>
          <dgm:chMax val="1"/>
          <dgm:dir/>
          <dgm:resizeHandles val="exact"/>
        </dgm:presLayoutVars>
      </dgm:prSet>
      <dgm:spPr/>
    </dgm:pt>
    <dgm:pt modelId="{8A0B499F-3BCD-46E3-A17A-B00846B829AB}" type="pres">
      <dgm:prSet presAssocID="{A05472DD-F4FE-4DA4-9889-FDF97965D0C4}" presName="radial" presStyleCnt="0">
        <dgm:presLayoutVars>
          <dgm:animLvl val="ctr"/>
        </dgm:presLayoutVars>
      </dgm:prSet>
      <dgm:spPr/>
    </dgm:pt>
    <dgm:pt modelId="{04430C06-BE08-4DF2-B73D-A90285B66417}" type="pres">
      <dgm:prSet presAssocID="{754C1D0D-A4DD-455E-B10A-3A1E9975E2B1}" presName="centerShape" presStyleLbl="vennNode1" presStyleIdx="0" presStyleCnt="5"/>
      <dgm:spPr/>
    </dgm:pt>
    <dgm:pt modelId="{A4855F5A-DBBC-4CFA-8E4C-3FD7971AF778}" type="pres">
      <dgm:prSet presAssocID="{76179464-7471-4153-94B3-791C2E12D835}" presName="node" presStyleLbl="venn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7D199A-AF6C-413F-B679-3D344EAC9318}" type="pres">
      <dgm:prSet presAssocID="{4050D8AC-0913-4029-87E6-2C4A456782BF}" presName="node" presStyleLbl="vennNode1" presStyleIdx="2" presStyleCnt="5">
        <dgm:presLayoutVars>
          <dgm:bulletEnabled val="1"/>
        </dgm:presLayoutVars>
      </dgm:prSet>
      <dgm:spPr/>
    </dgm:pt>
    <dgm:pt modelId="{111CFF56-1122-467B-8B0F-6458D5A76814}" type="pres">
      <dgm:prSet presAssocID="{ABC1B792-FA71-49D4-AAAB-999C32A92603}" presName="node" presStyleLbl="vennNode1" presStyleIdx="3" presStyleCnt="5">
        <dgm:presLayoutVars>
          <dgm:bulletEnabled val="1"/>
        </dgm:presLayoutVars>
      </dgm:prSet>
      <dgm:spPr/>
    </dgm:pt>
    <dgm:pt modelId="{3FB0F2F9-9942-4989-8D34-4C3648975990}" type="pres">
      <dgm:prSet presAssocID="{47A9353A-E836-4C93-AC5E-47142B1BDB2C}" presName="node" presStyleLbl="vennNode1" presStyleIdx="4" presStyleCnt="5">
        <dgm:presLayoutVars>
          <dgm:bulletEnabled val="1"/>
        </dgm:presLayoutVars>
      </dgm:prSet>
      <dgm:spPr/>
    </dgm:pt>
  </dgm:ptLst>
  <dgm:cxnLst>
    <dgm:cxn modelId="{0FACAAC3-17C1-4BB1-837D-C3CC879BBE80}" type="presOf" srcId="{47A9353A-E836-4C93-AC5E-47142B1BDB2C}" destId="{3FB0F2F9-9942-4989-8D34-4C3648975990}" srcOrd="0" destOrd="0" presId="urn:microsoft.com/office/officeart/2005/8/layout/radial3"/>
    <dgm:cxn modelId="{DFDCDB48-94AD-4379-AAFD-96A907703928}" type="presOf" srcId="{754C1D0D-A4DD-455E-B10A-3A1E9975E2B1}" destId="{04430C06-BE08-4DF2-B73D-A90285B66417}" srcOrd="0" destOrd="0" presId="urn:microsoft.com/office/officeart/2005/8/layout/radial3"/>
    <dgm:cxn modelId="{AEC461C9-94CD-4D6D-B8B7-AC4A39E078BD}" type="presOf" srcId="{A05472DD-F4FE-4DA4-9889-FDF97965D0C4}" destId="{434C21AE-D809-42A2-885B-8FCD37666112}" srcOrd="0" destOrd="0" presId="urn:microsoft.com/office/officeart/2005/8/layout/radial3"/>
    <dgm:cxn modelId="{365874B0-6895-49D2-9355-43B4D6254E4C}" srcId="{754C1D0D-A4DD-455E-B10A-3A1E9975E2B1}" destId="{47A9353A-E836-4C93-AC5E-47142B1BDB2C}" srcOrd="3" destOrd="0" parTransId="{E1A00FD7-260F-49A9-8B2F-D16D1D125E7B}" sibTransId="{E6026B95-F394-4873-AC72-6F554A5BC9BE}"/>
    <dgm:cxn modelId="{DAE43E74-5A57-47C4-9AD6-AE988FA4E5FB}" srcId="{754C1D0D-A4DD-455E-B10A-3A1E9975E2B1}" destId="{76179464-7471-4153-94B3-791C2E12D835}" srcOrd="0" destOrd="0" parTransId="{E481F9CD-9850-4F64-93FC-471AE9EC690B}" sibTransId="{74EC2CAC-9364-4ADE-AA92-B55C20E08A94}"/>
    <dgm:cxn modelId="{4652E539-2CC3-4C57-8003-BEF169E34625}" type="presOf" srcId="{ABC1B792-FA71-49D4-AAAB-999C32A92603}" destId="{111CFF56-1122-467B-8B0F-6458D5A76814}" srcOrd="0" destOrd="0" presId="urn:microsoft.com/office/officeart/2005/8/layout/radial3"/>
    <dgm:cxn modelId="{1B7C291E-BCBA-4C64-A323-3CF580601CF2}" srcId="{A05472DD-F4FE-4DA4-9889-FDF97965D0C4}" destId="{754C1D0D-A4DD-455E-B10A-3A1E9975E2B1}" srcOrd="0" destOrd="0" parTransId="{56BDBBDC-A39C-4FA5-B72C-2F30068F8A01}" sibTransId="{D0C450B8-7814-4C9D-AD1C-01936BF9494C}"/>
    <dgm:cxn modelId="{74851997-E0DD-4B7A-AA29-FC1D2991778E}" type="presOf" srcId="{76179464-7471-4153-94B3-791C2E12D835}" destId="{A4855F5A-DBBC-4CFA-8E4C-3FD7971AF778}" srcOrd="0" destOrd="0" presId="urn:microsoft.com/office/officeart/2005/8/layout/radial3"/>
    <dgm:cxn modelId="{C6103D19-045C-4A35-B568-D1F0D073CBD4}" srcId="{754C1D0D-A4DD-455E-B10A-3A1E9975E2B1}" destId="{4050D8AC-0913-4029-87E6-2C4A456782BF}" srcOrd="1" destOrd="0" parTransId="{1CB2028B-D8BD-4857-AC57-99D3554E393D}" sibTransId="{A3785A61-86C4-425A-8509-C8C2D1E0B6BE}"/>
    <dgm:cxn modelId="{52D9C36C-6B65-44C5-AEB9-D255E0287715}" type="presOf" srcId="{4050D8AC-0913-4029-87E6-2C4A456782BF}" destId="{837D199A-AF6C-413F-B679-3D344EAC9318}" srcOrd="0" destOrd="0" presId="urn:microsoft.com/office/officeart/2005/8/layout/radial3"/>
    <dgm:cxn modelId="{ACF7F62F-79CF-43A4-AD8E-DB9FB5970DA7}" srcId="{754C1D0D-A4DD-455E-B10A-3A1E9975E2B1}" destId="{ABC1B792-FA71-49D4-AAAB-999C32A92603}" srcOrd="2" destOrd="0" parTransId="{754572DE-766F-46D8-AA1C-18F053564BDF}" sibTransId="{83A637D0-7D1B-41A6-83CC-F378827CC464}"/>
    <dgm:cxn modelId="{93B5A043-7795-42BD-A589-A90F10CDC832}" type="presParOf" srcId="{434C21AE-D809-42A2-885B-8FCD37666112}" destId="{8A0B499F-3BCD-46E3-A17A-B00846B829AB}" srcOrd="0" destOrd="0" presId="urn:microsoft.com/office/officeart/2005/8/layout/radial3"/>
    <dgm:cxn modelId="{AAC185B1-2CD6-4A33-A3C6-2796BA92AE3B}" type="presParOf" srcId="{8A0B499F-3BCD-46E3-A17A-B00846B829AB}" destId="{04430C06-BE08-4DF2-B73D-A90285B66417}" srcOrd="0" destOrd="0" presId="urn:microsoft.com/office/officeart/2005/8/layout/radial3"/>
    <dgm:cxn modelId="{DA19071F-6AD8-464B-88CC-7F71B4C8A4E7}" type="presParOf" srcId="{8A0B499F-3BCD-46E3-A17A-B00846B829AB}" destId="{A4855F5A-DBBC-4CFA-8E4C-3FD7971AF778}" srcOrd="1" destOrd="0" presId="urn:microsoft.com/office/officeart/2005/8/layout/radial3"/>
    <dgm:cxn modelId="{EE98C664-E19A-49C8-A7F8-A0A4F57F3DAE}" type="presParOf" srcId="{8A0B499F-3BCD-46E3-A17A-B00846B829AB}" destId="{837D199A-AF6C-413F-B679-3D344EAC9318}" srcOrd="2" destOrd="0" presId="urn:microsoft.com/office/officeart/2005/8/layout/radial3"/>
    <dgm:cxn modelId="{966F805A-0318-4728-B8B5-C98865FA18C1}" type="presParOf" srcId="{8A0B499F-3BCD-46E3-A17A-B00846B829AB}" destId="{111CFF56-1122-467B-8B0F-6458D5A76814}" srcOrd="3" destOrd="0" presId="urn:microsoft.com/office/officeart/2005/8/layout/radial3"/>
    <dgm:cxn modelId="{B770E8F5-1721-454A-9261-BEF1B1200793}" type="presParOf" srcId="{8A0B499F-3BCD-46E3-A17A-B00846B829AB}" destId="{3FB0F2F9-9942-4989-8D34-4C3648975990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430C06-BE08-4DF2-B73D-A90285B66417}">
      <dsp:nvSpPr>
        <dsp:cNvPr id="0" name=""/>
        <dsp:cNvSpPr/>
      </dsp:nvSpPr>
      <dsp:spPr>
        <a:xfrm>
          <a:off x="1562000" y="673000"/>
          <a:ext cx="1676598" cy="167659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Business</a:t>
          </a:r>
          <a:endParaRPr lang="en-US" sz="2900" kern="1200" dirty="0"/>
        </a:p>
      </dsp:txBody>
      <dsp:txXfrm>
        <a:off x="1807532" y="918532"/>
        <a:ext cx="1185534" cy="1185534"/>
      </dsp:txXfrm>
    </dsp:sp>
    <dsp:sp modelId="{A4855F5A-DBBC-4CFA-8E4C-3FD7971AF778}">
      <dsp:nvSpPr>
        <dsp:cNvPr id="0" name=""/>
        <dsp:cNvSpPr/>
      </dsp:nvSpPr>
      <dsp:spPr>
        <a:xfrm>
          <a:off x="1981150" y="299"/>
          <a:ext cx="838299" cy="83829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Economic Wealth</a:t>
          </a:r>
          <a:endParaRPr lang="en-US" sz="900" kern="1200" dirty="0"/>
        </a:p>
      </dsp:txBody>
      <dsp:txXfrm>
        <a:off x="2103916" y="123065"/>
        <a:ext cx="592767" cy="592767"/>
      </dsp:txXfrm>
    </dsp:sp>
    <dsp:sp modelId="{837D199A-AF6C-413F-B679-3D344EAC9318}">
      <dsp:nvSpPr>
        <dsp:cNvPr id="0" name=""/>
        <dsp:cNvSpPr/>
      </dsp:nvSpPr>
      <dsp:spPr>
        <a:xfrm>
          <a:off x="3073001" y="1092150"/>
          <a:ext cx="838299" cy="83829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Education</a:t>
          </a:r>
          <a:endParaRPr lang="en-US" sz="900" kern="1200" dirty="0"/>
        </a:p>
      </dsp:txBody>
      <dsp:txXfrm>
        <a:off x="3195767" y="1214916"/>
        <a:ext cx="592767" cy="592767"/>
      </dsp:txXfrm>
    </dsp:sp>
    <dsp:sp modelId="{111CFF56-1122-467B-8B0F-6458D5A76814}">
      <dsp:nvSpPr>
        <dsp:cNvPr id="0" name=""/>
        <dsp:cNvSpPr/>
      </dsp:nvSpPr>
      <dsp:spPr>
        <a:xfrm>
          <a:off x="1981150" y="2184001"/>
          <a:ext cx="838299" cy="83829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Environment</a:t>
          </a:r>
          <a:endParaRPr lang="en-US" sz="900" kern="1200" dirty="0"/>
        </a:p>
      </dsp:txBody>
      <dsp:txXfrm>
        <a:off x="2103916" y="2306767"/>
        <a:ext cx="592767" cy="592767"/>
      </dsp:txXfrm>
    </dsp:sp>
    <dsp:sp modelId="{3FB0F2F9-9942-4989-8D34-4C3648975990}">
      <dsp:nvSpPr>
        <dsp:cNvPr id="0" name=""/>
        <dsp:cNvSpPr/>
      </dsp:nvSpPr>
      <dsp:spPr>
        <a:xfrm>
          <a:off x="889299" y="1092150"/>
          <a:ext cx="838299" cy="838299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900" kern="1200" dirty="0" smtClean="0"/>
            <a:t>Culture</a:t>
          </a:r>
          <a:endParaRPr lang="en-US" sz="900" kern="1200" dirty="0"/>
        </a:p>
      </dsp:txBody>
      <dsp:txXfrm>
        <a:off x="1012065" y="1214916"/>
        <a:ext cx="592767" cy="5927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78BD-97FF-4EB5-817F-3B1145A46C3D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6A55D5A-C2E7-4E6B-A0A1-EFB4C298767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78BD-97FF-4EB5-817F-3B1145A46C3D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55D5A-C2E7-4E6B-A0A1-EFB4C298767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78BD-97FF-4EB5-817F-3B1145A46C3D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55D5A-C2E7-4E6B-A0A1-EFB4C298767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78BD-97FF-4EB5-817F-3B1145A46C3D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55D5A-C2E7-4E6B-A0A1-EFB4C298767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78BD-97FF-4EB5-817F-3B1145A46C3D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6A55D5A-C2E7-4E6B-A0A1-EFB4C298767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78BD-97FF-4EB5-817F-3B1145A46C3D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55D5A-C2E7-4E6B-A0A1-EFB4C298767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78BD-97FF-4EB5-817F-3B1145A46C3D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55D5A-C2E7-4E6B-A0A1-EFB4C298767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78BD-97FF-4EB5-817F-3B1145A46C3D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55D5A-C2E7-4E6B-A0A1-EFB4C298767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78BD-97FF-4EB5-817F-3B1145A46C3D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55D5A-C2E7-4E6B-A0A1-EFB4C298767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78BD-97FF-4EB5-817F-3B1145A46C3D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55D5A-C2E7-4E6B-A0A1-EFB4C298767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A978BD-97FF-4EB5-817F-3B1145A46C3D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56A55D5A-C2E7-4E6B-A0A1-EFB4C298767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9A978BD-97FF-4EB5-817F-3B1145A46C3D}" type="datetimeFigureOut">
              <a:rPr lang="en-US" smtClean="0"/>
              <a:t>10/30/2011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56A55D5A-C2E7-4E6B-A0A1-EFB4C298767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Anthony </a:t>
            </a:r>
            <a:r>
              <a:rPr lang="en-US" dirty="0" smtClean="0"/>
              <a:t>Cerrato</a:t>
            </a:r>
            <a:endParaRPr lang="en-US" dirty="0" smtClean="0"/>
          </a:p>
          <a:p>
            <a:r>
              <a:rPr lang="en-US" dirty="0" smtClean="0"/>
              <a:t>Jeremy Wong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Essentials of Entrepreneurship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874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Segments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4078287" cy="3700462"/>
          </a:xfrm>
        </p:spPr>
        <p:txBody>
          <a:bodyPr>
            <a:norm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Who are your customers?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What goods or services do they need?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What tasks are difficult or dangerous for them?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What tasks do your customers spend most of their time doing? Can there time be spent more efficiently?</a:t>
            </a:r>
          </a:p>
          <a:p>
            <a:endParaRPr lang="en-US" dirty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6079" y="2819400"/>
            <a:ext cx="2705100" cy="323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581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Value Propositions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sz="quarter" idx="1"/>
          </p:nvPr>
        </p:nvSpPr>
        <p:spPr>
          <a:xfrm>
            <a:off x="838200" y="1219200"/>
            <a:ext cx="7772400" cy="4572000"/>
          </a:xfrm>
        </p:spPr>
        <p:txBody>
          <a:bodyPr/>
          <a:lstStyle/>
          <a:p>
            <a:r>
              <a:rPr lang="en-US" dirty="0" smtClean="0"/>
              <a:t>Newness</a:t>
            </a:r>
          </a:p>
          <a:p>
            <a:r>
              <a:rPr lang="en-US" dirty="0" smtClean="0"/>
              <a:t>Improving performance</a:t>
            </a:r>
          </a:p>
          <a:p>
            <a:r>
              <a:rPr lang="en-US" dirty="0" smtClean="0"/>
              <a:t>Design</a:t>
            </a:r>
          </a:p>
          <a:p>
            <a:r>
              <a:rPr lang="en-US" dirty="0" smtClean="0"/>
              <a:t>Brand/Name</a:t>
            </a:r>
          </a:p>
          <a:p>
            <a:r>
              <a:rPr lang="en-US" dirty="0" smtClean="0"/>
              <a:t>Lowering price</a:t>
            </a:r>
          </a:p>
          <a:p>
            <a:r>
              <a:rPr lang="en-US" dirty="0" smtClean="0"/>
              <a:t>Risk reduction</a:t>
            </a:r>
          </a:p>
          <a:p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438400"/>
            <a:ext cx="3810000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7738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Channels, Customer Relationships, and Revenue Stream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685800" y="2667000"/>
            <a:ext cx="6364287" cy="3624262"/>
          </a:xfrm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Where can you get your materials the cheapest?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Are your customers happy with your product?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Are your customers recommending your product to others in the community?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The money you generate is directly proportional with the satisfaction the customer receives from their product or service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819400"/>
            <a:ext cx="1447800" cy="1472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70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7772400" cy="1362075"/>
          </a:xfrm>
        </p:spPr>
        <p:txBody>
          <a:bodyPr/>
          <a:lstStyle/>
          <a:p>
            <a:r>
              <a:rPr lang="en-US" dirty="0" smtClean="0"/>
              <a:t>Key Partnerships, &amp; Cost Structure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304800" y="4495800"/>
            <a:ext cx="7772400" cy="1338262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Are your partnerships cooperative, or are they “buyer and seller”?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Are you going to sell your product to generate revenue, or are you going to provide it at cost for friends and family in your community?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6229" y="2590800"/>
            <a:ext cx="2819400" cy="20309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342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This Help?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Capital Markets</a:t>
            </a:r>
          </a:p>
          <a:p>
            <a:pPr lvl="1"/>
            <a:r>
              <a:rPr lang="en-US" dirty="0" smtClean="0"/>
              <a:t>Creating a long term funds for the business can help carry on the appropriative technologies if the business is viable</a:t>
            </a:r>
          </a:p>
        </p:txBody>
      </p:sp>
      <p:pic>
        <p:nvPicPr>
          <p:cNvPr id="6146" name="Picture 2" descr="C:\Users\liblabs-lap\Desktop\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124200"/>
            <a:ext cx="2283914" cy="3128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0507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This Help?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Effort of a Community</a:t>
            </a:r>
          </a:p>
          <a:p>
            <a:pPr lvl="1"/>
            <a:r>
              <a:rPr lang="en-US" dirty="0" smtClean="0"/>
              <a:t>You may even get the community to continue what the group of you start in San Pablo for years to come</a:t>
            </a:r>
          </a:p>
          <a:p>
            <a:endParaRPr lang="en-US" dirty="0"/>
          </a:p>
        </p:txBody>
      </p:sp>
      <p:pic>
        <p:nvPicPr>
          <p:cNvPr id="2050" name="Picture 2" descr="C:\Users\liblabs-lap\Desktop\adventurela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3599997"/>
            <a:ext cx="4289425" cy="2873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62600" y="5859343"/>
            <a:ext cx="289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Adventure Playground, Berkeley, Ca.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8107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3200400" y="2743200"/>
            <a:ext cx="25146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6987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There is an issue of keeping long term success of an appropriative technology (1 year or more) in a developing country</a:t>
            </a:r>
          </a:p>
          <a:p>
            <a:r>
              <a:rPr lang="en-US" dirty="0" smtClean="0"/>
              <a:t>There needs to be a way to ‘bridge the gap’ between the technology and sustainable business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581400"/>
            <a:ext cx="4412312" cy="311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894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Enter an Entrepreneur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It is a person who organizes, operates, and assumes the risk for a business venture</a:t>
            </a:r>
          </a:p>
          <a:p>
            <a:r>
              <a:rPr lang="en-US" dirty="0" smtClean="0"/>
              <a:t>Not all entrepreneurs are for profit</a:t>
            </a:r>
          </a:p>
          <a:p>
            <a:pPr lvl="1"/>
            <a:r>
              <a:rPr lang="en-US" dirty="0" smtClean="0"/>
              <a:t>A Social Entrepreneur develops an idea that benefits society, such as overcoming a social problem, rather than a commercial idea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971" y="4191000"/>
            <a:ext cx="3128963" cy="2211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4315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create a business?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hopes of the project is to help…</a:t>
            </a:r>
          </a:p>
          <a:p>
            <a:pPr lvl="1"/>
            <a:r>
              <a:rPr lang="en-US" dirty="0" smtClean="0"/>
              <a:t>Generate (or at least begin to generate) a steady income for the local entrepreneur</a:t>
            </a:r>
          </a:p>
          <a:p>
            <a:pPr lvl="1"/>
            <a:r>
              <a:rPr lang="en-US" dirty="0" smtClean="0"/>
              <a:t>Create jobs or many jobs</a:t>
            </a:r>
          </a:p>
          <a:p>
            <a:pPr lvl="1"/>
            <a:r>
              <a:rPr lang="en-US" dirty="0" smtClean="0"/>
              <a:t>Pass on solutions (for a price) for others in their community or neighboring communities with the technology</a:t>
            </a:r>
          </a:p>
          <a:p>
            <a:r>
              <a:rPr lang="en-US" dirty="0" smtClean="0"/>
              <a:t>And It’s Fun!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962400"/>
            <a:ext cx="2667000" cy="266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43600" y="6149646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Working Villages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5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If Not…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We (the </a:t>
            </a:r>
            <a:r>
              <a:rPr lang="en-US" dirty="0" smtClean="0"/>
              <a:t>Guateca</a:t>
            </a:r>
            <a:r>
              <a:rPr lang="en-US" dirty="0" smtClean="0"/>
              <a:t> group) spend time building a solution to a specific need (realized or unrealized) and leave it there, hoping someone there will maintain/repair/manage it</a:t>
            </a:r>
          </a:p>
          <a:p>
            <a:endParaRPr lang="en-US" dirty="0"/>
          </a:p>
        </p:txBody>
      </p:sp>
      <p:pic>
        <p:nvPicPr>
          <p:cNvPr id="3074" name="Picture 2" descr="C:\Users\liblabs-lap\Desktop\királyi-palota-m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581400"/>
            <a:ext cx="4762499" cy="296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81600" y="5715000"/>
            <a:ext cx="327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Budavári</a:t>
            </a:r>
            <a:r>
              <a:rPr lang="en-US" dirty="0" smtClean="0"/>
              <a:t> </a:t>
            </a:r>
            <a:r>
              <a:rPr lang="en-US" dirty="0" smtClean="0"/>
              <a:t>Palota</a:t>
            </a:r>
            <a:r>
              <a:rPr lang="en-US" dirty="0" smtClean="0"/>
              <a:t> (Buda Castle), poorly built from Soviet Era and not well maintained today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53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Affecting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52578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To understand the small, niche markets of San Pablo, there’s a number of factors to take into consideration</a:t>
            </a:r>
          </a:p>
          <a:p>
            <a:pPr lvl="1"/>
            <a:r>
              <a:rPr lang="en-US" dirty="0" smtClean="0"/>
              <a:t>Culture &amp; Customs</a:t>
            </a:r>
          </a:p>
          <a:p>
            <a:pPr lvl="2"/>
            <a:r>
              <a:rPr lang="en-US" dirty="0" smtClean="0"/>
              <a:t>Ex. Family and the bonds within the neighborhood are important to the locals</a:t>
            </a:r>
          </a:p>
          <a:p>
            <a:pPr lvl="1"/>
            <a:r>
              <a:rPr lang="en-US" dirty="0" smtClean="0"/>
              <a:t>Perceptions</a:t>
            </a:r>
          </a:p>
          <a:p>
            <a:pPr lvl="2"/>
            <a:r>
              <a:rPr lang="en-US" dirty="0" smtClean="0"/>
              <a:t>What is the perceived benefit the customer sees your product as instead of what you designed your solution to do</a:t>
            </a:r>
            <a:endParaRPr lang="en-US" dirty="0"/>
          </a:p>
        </p:txBody>
      </p:sp>
      <p:pic>
        <p:nvPicPr>
          <p:cNvPr id="5122" name="Picture 2" descr="C:\Users\liblabs-lap\Desktop\ladder-working-sideway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676400"/>
            <a:ext cx="2740025" cy="3466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951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Factors Affecting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More factors:</a:t>
            </a:r>
          </a:p>
          <a:p>
            <a:pPr lvl="1"/>
            <a:r>
              <a:rPr lang="en-US" dirty="0" smtClean="0"/>
              <a:t>Relatively lower economic wealth</a:t>
            </a:r>
          </a:p>
          <a:p>
            <a:pPr lvl="2"/>
            <a:r>
              <a:rPr lang="en-US" dirty="0" smtClean="0"/>
              <a:t>Unlike people in the US, the overall wealth of those living in San Pablo are lower</a:t>
            </a:r>
          </a:p>
          <a:p>
            <a:pPr lvl="1"/>
            <a:r>
              <a:rPr lang="en-US" dirty="0" smtClean="0"/>
              <a:t>Education</a:t>
            </a:r>
          </a:p>
          <a:p>
            <a:pPr lvl="2"/>
            <a:r>
              <a:rPr lang="en-US" dirty="0" smtClean="0"/>
              <a:t>There is importance to educate someone know the tools of the trade of the technology for long term sustainability</a:t>
            </a:r>
          </a:p>
          <a:p>
            <a:pPr lvl="1"/>
            <a:r>
              <a:rPr lang="en-US" dirty="0" smtClean="0"/>
              <a:t>Environment</a:t>
            </a:r>
          </a:p>
          <a:p>
            <a:pPr lvl="2"/>
            <a:r>
              <a:rPr lang="en-US" dirty="0" smtClean="0"/>
              <a:t>Resources are scarce, which creates opportunities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939695362"/>
              </p:ext>
            </p:extLst>
          </p:nvPr>
        </p:nvGraphicFramePr>
        <p:xfrm>
          <a:off x="5029200" y="3846286"/>
          <a:ext cx="4800600" cy="302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2665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of Creating Businesses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 the US, we have a </a:t>
            </a:r>
            <a:r>
              <a:rPr lang="en-US" b="1" dirty="0" smtClean="0"/>
              <a:t>Business Plan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286000"/>
            <a:ext cx="6858000" cy="4223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532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business plan?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business plan describes the operating substructure to establish a enterprise</a:t>
            </a:r>
          </a:p>
          <a:p>
            <a:r>
              <a:rPr lang="en-US" dirty="0" smtClean="0"/>
              <a:t>Planning is the decision about future actions taking into account a realistic market development</a:t>
            </a:r>
          </a:p>
          <a:p>
            <a:r>
              <a:rPr lang="en-US" dirty="0" smtClean="0"/>
              <a:t>The business plan is a dynamic instrument of the administration und is generally issued for a period of 3-5 years.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343400"/>
            <a:ext cx="3676650" cy="2205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7255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122</TotalTime>
  <Words>616</Words>
  <Application>Microsoft Office PowerPoint</Application>
  <PresentationFormat>On-screen Show (4:3)</PresentationFormat>
  <Paragraphs>73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Equity</vt:lpstr>
      <vt:lpstr>Essentials of Entrepreneurship</vt:lpstr>
      <vt:lpstr>Problem Definition</vt:lpstr>
      <vt:lpstr>Enter an Entrepreneur</vt:lpstr>
      <vt:lpstr>Why create a business?</vt:lpstr>
      <vt:lpstr>If Not…</vt:lpstr>
      <vt:lpstr>Factors Affecting Business</vt:lpstr>
      <vt:lpstr>Factors Affecting Business</vt:lpstr>
      <vt:lpstr>Business of Creating Businesses</vt:lpstr>
      <vt:lpstr>A business plan?</vt:lpstr>
      <vt:lpstr>Customer Segments</vt:lpstr>
      <vt:lpstr>Value Propositions</vt:lpstr>
      <vt:lpstr>Channels, Customer Relationships, and Revenue Stream</vt:lpstr>
      <vt:lpstr>Key Partnerships, &amp; Cost Structure</vt:lpstr>
      <vt:lpstr>How Does This Help?</vt:lpstr>
      <vt:lpstr>How Does This Help?</vt:lpstr>
      <vt:lpstr>Questions?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Essentials of Entrepreneurship</dc:title>
  <dc:creator>Cal Poly</dc:creator>
  <cp:lastModifiedBy>Cal Poly</cp:lastModifiedBy>
  <cp:revision>19</cp:revision>
  <dcterms:created xsi:type="dcterms:W3CDTF">2011-10-30T22:17:43Z</dcterms:created>
  <dcterms:modified xsi:type="dcterms:W3CDTF">2011-10-31T00:19:53Z</dcterms:modified>
</cp:coreProperties>
</file>